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>
        <p:scale>
          <a:sx n="94" d="100"/>
          <a:sy n="94" d="100"/>
        </p:scale>
        <p:origin x="42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91811" y="1562967"/>
            <a:ext cx="9027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7066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91803" y="4349033"/>
            <a:ext cx="90276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1621600" cy="34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98323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 hasCustomPrompt="1"/>
          </p:nvPr>
        </p:nvSpPr>
        <p:spPr>
          <a:xfrm>
            <a:off x="950967" y="1882867"/>
            <a:ext cx="10290000" cy="22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266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951200" y="4092833"/>
            <a:ext cx="102900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67">
                <a:solidFill>
                  <a:schemeClr val="dk1"/>
                </a:solidFill>
              </a:defRPr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Google Shape;53;p11"/>
          <p:cNvSpPr/>
          <p:nvPr/>
        </p:nvSpPr>
        <p:spPr>
          <a:xfrm rot="10800000" flipH="1">
            <a:off x="0" y="3429000"/>
            <a:ext cx="1621600" cy="34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11"/>
          <p:cNvSpPr/>
          <p:nvPr/>
        </p:nvSpPr>
        <p:spPr>
          <a:xfrm rot="10800000" flipH="1">
            <a:off x="10570400" y="0"/>
            <a:ext cx="1621600" cy="34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9183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154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3578600" y="4364700"/>
            <a:ext cx="767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 flipH="1">
            <a:off x="3578667" y="1662967"/>
            <a:ext cx="7676400" cy="24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3733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 rot="10800000" flipH="1">
            <a:off x="1621600" y="3429000"/>
            <a:ext cx="1621600" cy="342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13"/>
          <p:cNvSpPr/>
          <p:nvPr/>
        </p:nvSpPr>
        <p:spPr>
          <a:xfrm rot="10800000" flipH="1">
            <a:off x="0" y="1415767"/>
            <a:ext cx="1621600" cy="201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375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957067" y="510900"/>
            <a:ext cx="1027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ctrTitle" idx="2"/>
          </p:nvPr>
        </p:nvSpPr>
        <p:spPr>
          <a:xfrm>
            <a:off x="3080467" y="1929084"/>
            <a:ext cx="2867200" cy="5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3" hasCustomPrompt="1"/>
          </p:nvPr>
        </p:nvSpPr>
        <p:spPr>
          <a:xfrm>
            <a:off x="957067" y="2028033"/>
            <a:ext cx="1991200" cy="12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9333">
                <a:solidFill>
                  <a:srgbClr val="4A8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080467" y="2478500"/>
            <a:ext cx="2867200" cy="10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67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ctrTitle" idx="4"/>
          </p:nvPr>
        </p:nvSpPr>
        <p:spPr>
          <a:xfrm>
            <a:off x="8310733" y="1929084"/>
            <a:ext cx="2867200" cy="5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 idx="5" hasCustomPrompt="1"/>
          </p:nvPr>
        </p:nvSpPr>
        <p:spPr>
          <a:xfrm>
            <a:off x="6248533" y="2028033"/>
            <a:ext cx="1991200" cy="12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9333">
                <a:solidFill>
                  <a:srgbClr val="4A8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6"/>
          </p:nvPr>
        </p:nvSpPr>
        <p:spPr>
          <a:xfrm>
            <a:off x="8367733" y="2478504"/>
            <a:ext cx="2867200" cy="10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67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ctrTitle" idx="7"/>
          </p:nvPr>
        </p:nvSpPr>
        <p:spPr>
          <a:xfrm>
            <a:off x="3080467" y="3825036"/>
            <a:ext cx="2867200" cy="5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 idx="8" hasCustomPrompt="1"/>
          </p:nvPr>
        </p:nvSpPr>
        <p:spPr>
          <a:xfrm>
            <a:off x="957067" y="3947267"/>
            <a:ext cx="1991200" cy="12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9333">
                <a:solidFill>
                  <a:srgbClr val="4A8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9"/>
          </p:nvPr>
        </p:nvSpPr>
        <p:spPr>
          <a:xfrm>
            <a:off x="3080467" y="4397767"/>
            <a:ext cx="2867200" cy="10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67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 idx="13"/>
          </p:nvPr>
        </p:nvSpPr>
        <p:spPr>
          <a:xfrm>
            <a:off x="8367533" y="3825033"/>
            <a:ext cx="2867200" cy="5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667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 idx="14" hasCustomPrompt="1"/>
          </p:nvPr>
        </p:nvSpPr>
        <p:spPr>
          <a:xfrm>
            <a:off x="6248533" y="3947267"/>
            <a:ext cx="1991200" cy="12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9333">
                <a:solidFill>
                  <a:srgbClr val="4A8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10666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5"/>
          </p:nvPr>
        </p:nvSpPr>
        <p:spPr>
          <a:xfrm>
            <a:off x="8367733" y="4397767"/>
            <a:ext cx="2867200" cy="10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67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67" y="6445700"/>
            <a:ext cx="6096000" cy="41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14"/>
          <p:cNvSpPr/>
          <p:nvPr/>
        </p:nvSpPr>
        <p:spPr>
          <a:xfrm>
            <a:off x="6096000" y="6445700"/>
            <a:ext cx="6096000" cy="41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21251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957067" y="510900"/>
            <a:ext cx="1027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1"/>
          </p:nvPr>
        </p:nvSpPr>
        <p:spPr>
          <a:xfrm>
            <a:off x="1938967" y="4521733"/>
            <a:ext cx="3015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2"/>
          </p:nvPr>
        </p:nvSpPr>
        <p:spPr>
          <a:xfrm>
            <a:off x="1938967" y="5022333"/>
            <a:ext cx="30156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3"/>
          </p:nvPr>
        </p:nvSpPr>
        <p:spPr>
          <a:xfrm>
            <a:off x="7237167" y="4521733"/>
            <a:ext cx="3015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4"/>
          </p:nvPr>
        </p:nvSpPr>
        <p:spPr>
          <a:xfrm>
            <a:off x="7237167" y="5022333"/>
            <a:ext cx="30156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 rot="5400000">
            <a:off x="-2841800" y="2733333"/>
            <a:ext cx="6096000" cy="41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54244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957067" y="510900"/>
            <a:ext cx="1027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1"/>
          </p:nvPr>
        </p:nvSpPr>
        <p:spPr>
          <a:xfrm>
            <a:off x="1465067" y="5033600"/>
            <a:ext cx="3750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2"/>
          </p:nvPr>
        </p:nvSpPr>
        <p:spPr>
          <a:xfrm>
            <a:off x="1465067" y="4068400"/>
            <a:ext cx="37508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3"/>
          </p:nvPr>
        </p:nvSpPr>
        <p:spPr>
          <a:xfrm>
            <a:off x="1465067" y="3087400"/>
            <a:ext cx="3750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4"/>
          </p:nvPr>
        </p:nvSpPr>
        <p:spPr>
          <a:xfrm>
            <a:off x="1465067" y="2122200"/>
            <a:ext cx="37508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 rot="10800000" flipH="1">
            <a:off x="7221600" y="1346800"/>
            <a:ext cx="1621600" cy="208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6"/>
          <p:cNvSpPr/>
          <p:nvPr/>
        </p:nvSpPr>
        <p:spPr>
          <a:xfrm rot="10800000" flipH="1">
            <a:off x="8843200" y="3428800"/>
            <a:ext cx="1621600" cy="34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01437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957067" y="510900"/>
            <a:ext cx="1027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ubTitle" idx="1"/>
          </p:nvPr>
        </p:nvSpPr>
        <p:spPr>
          <a:xfrm>
            <a:off x="1050800" y="3187200"/>
            <a:ext cx="3015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2"/>
          </p:nvPr>
        </p:nvSpPr>
        <p:spPr>
          <a:xfrm>
            <a:off x="1050800" y="3687800"/>
            <a:ext cx="30156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3"/>
          </p:nvPr>
        </p:nvSpPr>
        <p:spPr>
          <a:xfrm>
            <a:off x="4588200" y="3187200"/>
            <a:ext cx="3015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4"/>
          </p:nvPr>
        </p:nvSpPr>
        <p:spPr>
          <a:xfrm>
            <a:off x="4588200" y="3687800"/>
            <a:ext cx="30156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5"/>
          </p:nvPr>
        </p:nvSpPr>
        <p:spPr>
          <a:xfrm>
            <a:off x="8125600" y="3187200"/>
            <a:ext cx="3015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6"/>
          </p:nvPr>
        </p:nvSpPr>
        <p:spPr>
          <a:xfrm>
            <a:off x="8125600" y="3687800"/>
            <a:ext cx="30156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 flipH="1">
            <a:off x="6096000" y="6445700"/>
            <a:ext cx="6096000" cy="41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17"/>
          <p:cNvSpPr/>
          <p:nvPr/>
        </p:nvSpPr>
        <p:spPr>
          <a:xfrm flipH="1">
            <a:off x="67" y="6445700"/>
            <a:ext cx="6096000" cy="41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00571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957067" y="510900"/>
            <a:ext cx="1027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1"/>
          </p:nvPr>
        </p:nvSpPr>
        <p:spPr>
          <a:xfrm>
            <a:off x="2504367" y="1668900"/>
            <a:ext cx="37168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2"/>
          </p:nvPr>
        </p:nvSpPr>
        <p:spPr>
          <a:xfrm>
            <a:off x="2504367" y="2325793"/>
            <a:ext cx="3716800" cy="11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3"/>
          </p:nvPr>
        </p:nvSpPr>
        <p:spPr>
          <a:xfrm>
            <a:off x="7135329" y="1668900"/>
            <a:ext cx="37168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4"/>
          </p:nvPr>
        </p:nvSpPr>
        <p:spPr>
          <a:xfrm>
            <a:off x="7135324" y="2325709"/>
            <a:ext cx="3716800" cy="11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5"/>
          </p:nvPr>
        </p:nvSpPr>
        <p:spPr>
          <a:xfrm>
            <a:off x="2504367" y="3864197"/>
            <a:ext cx="37168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6"/>
          </p:nvPr>
        </p:nvSpPr>
        <p:spPr>
          <a:xfrm>
            <a:off x="2504367" y="4521005"/>
            <a:ext cx="3716800" cy="11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7"/>
          </p:nvPr>
        </p:nvSpPr>
        <p:spPr>
          <a:xfrm>
            <a:off x="7135233" y="3864208"/>
            <a:ext cx="37168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8"/>
          </p:nvPr>
        </p:nvSpPr>
        <p:spPr>
          <a:xfrm>
            <a:off x="7135233" y="4521005"/>
            <a:ext cx="3716800" cy="11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9"/>
          </p:nvPr>
        </p:nvSpPr>
        <p:spPr>
          <a:xfrm rot="-5400803">
            <a:off x="812012" y="2372624"/>
            <a:ext cx="1712400" cy="6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13"/>
          </p:nvPr>
        </p:nvSpPr>
        <p:spPr>
          <a:xfrm rot="-5400000">
            <a:off x="812100" y="4563200"/>
            <a:ext cx="1712400" cy="6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579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subTitle" idx="1"/>
          </p:nvPr>
        </p:nvSpPr>
        <p:spPr>
          <a:xfrm>
            <a:off x="7935120" y="2094467"/>
            <a:ext cx="33060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2"/>
          </p:nvPr>
        </p:nvSpPr>
        <p:spPr>
          <a:xfrm>
            <a:off x="7935115" y="2589300"/>
            <a:ext cx="3306000" cy="11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3"/>
          </p:nvPr>
        </p:nvSpPr>
        <p:spPr>
          <a:xfrm>
            <a:off x="7935035" y="4086568"/>
            <a:ext cx="33060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ubTitle" idx="4"/>
          </p:nvPr>
        </p:nvSpPr>
        <p:spPr>
          <a:xfrm>
            <a:off x="7935035" y="4581399"/>
            <a:ext cx="3306000" cy="11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ubTitle" idx="5"/>
          </p:nvPr>
        </p:nvSpPr>
        <p:spPr>
          <a:xfrm>
            <a:off x="4208120" y="2094467"/>
            <a:ext cx="33060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ubTitle" idx="6"/>
          </p:nvPr>
        </p:nvSpPr>
        <p:spPr>
          <a:xfrm>
            <a:off x="4208048" y="2589300"/>
            <a:ext cx="3306000" cy="11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7"/>
          </p:nvPr>
        </p:nvSpPr>
        <p:spPr>
          <a:xfrm>
            <a:off x="4208035" y="4086568"/>
            <a:ext cx="33060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8"/>
          </p:nvPr>
        </p:nvSpPr>
        <p:spPr>
          <a:xfrm>
            <a:off x="4207968" y="4581399"/>
            <a:ext cx="3306000" cy="11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957067" y="510900"/>
            <a:ext cx="1027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4" name="Google Shape;124;p19"/>
          <p:cNvSpPr/>
          <p:nvPr/>
        </p:nvSpPr>
        <p:spPr>
          <a:xfrm rot="10800000">
            <a:off x="0" y="3429000"/>
            <a:ext cx="1621600" cy="34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19"/>
          <p:cNvSpPr/>
          <p:nvPr/>
        </p:nvSpPr>
        <p:spPr>
          <a:xfrm rot="10800000">
            <a:off x="1621600" y="1415767"/>
            <a:ext cx="1621600" cy="201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98859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5313300" y="1994400"/>
            <a:ext cx="5407200" cy="9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ubTitle" idx="1"/>
          </p:nvPr>
        </p:nvSpPr>
        <p:spPr>
          <a:xfrm>
            <a:off x="5325833" y="2856800"/>
            <a:ext cx="5407200" cy="2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9" name="Google Shape;129;p20"/>
          <p:cNvSpPr/>
          <p:nvPr/>
        </p:nvSpPr>
        <p:spPr>
          <a:xfrm rot="10800000" flipH="1">
            <a:off x="0" y="3429100"/>
            <a:ext cx="1621600" cy="34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0"/>
          <p:cNvSpPr/>
          <p:nvPr/>
        </p:nvSpPr>
        <p:spPr>
          <a:xfrm rot="10800000" flipH="1">
            <a:off x="1625600" y="1662900"/>
            <a:ext cx="1621600" cy="176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595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5291233" y="2969400"/>
            <a:ext cx="595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267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5291033" y="4060500"/>
            <a:ext cx="5950000" cy="9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5291133" y="1683100"/>
            <a:ext cx="5950000" cy="1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/>
          <p:nvPr/>
        </p:nvSpPr>
        <p:spPr>
          <a:xfrm rot="10800000" flipH="1">
            <a:off x="1922567" y="3428800"/>
            <a:ext cx="1621600" cy="212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/>
          <p:nvPr/>
        </p:nvSpPr>
        <p:spPr>
          <a:xfrm rot="10800000" flipH="1">
            <a:off x="3544167" y="0"/>
            <a:ext cx="1621600" cy="34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772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4973433" y="2175600"/>
            <a:ext cx="6267600" cy="1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subTitle" idx="1"/>
          </p:nvPr>
        </p:nvSpPr>
        <p:spPr>
          <a:xfrm>
            <a:off x="4973433" y="3635600"/>
            <a:ext cx="62676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4" name="Google Shape;134;p21"/>
          <p:cNvSpPr/>
          <p:nvPr/>
        </p:nvSpPr>
        <p:spPr>
          <a:xfrm rot="10800000" flipH="1">
            <a:off x="2814567" y="0"/>
            <a:ext cx="1621600" cy="34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1"/>
          <p:cNvSpPr/>
          <p:nvPr/>
        </p:nvSpPr>
        <p:spPr>
          <a:xfrm rot="10800000" flipH="1">
            <a:off x="0" y="3429000"/>
            <a:ext cx="1621600" cy="34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65418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957067" y="510900"/>
            <a:ext cx="10277600" cy="1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57680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957067" y="510900"/>
            <a:ext cx="10277600" cy="1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0" name="Google Shape;140;p23"/>
          <p:cNvSpPr/>
          <p:nvPr/>
        </p:nvSpPr>
        <p:spPr>
          <a:xfrm flipH="1">
            <a:off x="67" y="6445700"/>
            <a:ext cx="6096000" cy="41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3"/>
          <p:cNvSpPr/>
          <p:nvPr/>
        </p:nvSpPr>
        <p:spPr>
          <a:xfrm flipH="1">
            <a:off x="6096000" y="6445700"/>
            <a:ext cx="6096000" cy="41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21179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957067" y="510900"/>
            <a:ext cx="10277600" cy="9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subTitle" idx="1"/>
          </p:nvPr>
        </p:nvSpPr>
        <p:spPr>
          <a:xfrm>
            <a:off x="957067" y="1674367"/>
            <a:ext cx="6175600" cy="4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solidFill>
                  <a:schemeClr val="dk1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5" name="Google Shape;145;p24"/>
          <p:cNvSpPr/>
          <p:nvPr/>
        </p:nvSpPr>
        <p:spPr>
          <a:xfrm>
            <a:off x="10570400" y="3428800"/>
            <a:ext cx="1621600" cy="34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81735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 hasCustomPrompt="1"/>
          </p:nvPr>
        </p:nvSpPr>
        <p:spPr>
          <a:xfrm>
            <a:off x="1001300" y="3758867"/>
            <a:ext cx="2885600" cy="8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8" name="Google Shape;148;p25"/>
          <p:cNvSpPr txBox="1">
            <a:spLocks noGrp="1"/>
          </p:cNvSpPr>
          <p:nvPr>
            <p:ph type="subTitle" idx="1"/>
          </p:nvPr>
        </p:nvSpPr>
        <p:spPr>
          <a:xfrm>
            <a:off x="1001300" y="4520067"/>
            <a:ext cx="2885600" cy="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7">
                <a:solidFill>
                  <a:schemeClr val="dk1"/>
                </a:solidFill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2" hasCustomPrompt="1"/>
          </p:nvPr>
        </p:nvSpPr>
        <p:spPr>
          <a:xfrm>
            <a:off x="4678116" y="3758867"/>
            <a:ext cx="2885600" cy="8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50" name="Google Shape;150;p25"/>
          <p:cNvSpPr txBox="1">
            <a:spLocks noGrp="1"/>
          </p:cNvSpPr>
          <p:nvPr>
            <p:ph type="subTitle" idx="3"/>
          </p:nvPr>
        </p:nvSpPr>
        <p:spPr>
          <a:xfrm>
            <a:off x="4678116" y="4520067"/>
            <a:ext cx="2885600" cy="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7">
                <a:solidFill>
                  <a:schemeClr val="dk1"/>
                </a:solidFill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 idx="4"/>
          </p:nvPr>
        </p:nvSpPr>
        <p:spPr>
          <a:xfrm>
            <a:off x="957067" y="510900"/>
            <a:ext cx="10277600" cy="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title" idx="5" hasCustomPrompt="1"/>
          </p:nvPr>
        </p:nvSpPr>
        <p:spPr>
          <a:xfrm>
            <a:off x="8288133" y="3758867"/>
            <a:ext cx="2885600" cy="8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53" name="Google Shape;153;p25"/>
          <p:cNvSpPr txBox="1">
            <a:spLocks noGrp="1"/>
          </p:cNvSpPr>
          <p:nvPr>
            <p:ph type="subTitle" idx="6"/>
          </p:nvPr>
        </p:nvSpPr>
        <p:spPr>
          <a:xfrm>
            <a:off x="8288133" y="4520067"/>
            <a:ext cx="2885600" cy="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7">
                <a:solidFill>
                  <a:schemeClr val="dk1"/>
                </a:solidFill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4" name="Google Shape;154;p25"/>
          <p:cNvSpPr/>
          <p:nvPr/>
        </p:nvSpPr>
        <p:spPr>
          <a:xfrm flipH="1">
            <a:off x="67" y="6445700"/>
            <a:ext cx="6096000" cy="41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5"/>
          <p:cNvSpPr/>
          <p:nvPr/>
        </p:nvSpPr>
        <p:spPr>
          <a:xfrm flipH="1">
            <a:off x="6096000" y="6445700"/>
            <a:ext cx="6096000" cy="41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33871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subTitle" idx="1"/>
          </p:nvPr>
        </p:nvSpPr>
        <p:spPr>
          <a:xfrm>
            <a:off x="949200" y="1968000"/>
            <a:ext cx="3015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ubTitle" idx="2"/>
          </p:nvPr>
        </p:nvSpPr>
        <p:spPr>
          <a:xfrm>
            <a:off x="949200" y="2468600"/>
            <a:ext cx="30156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subTitle" idx="3"/>
          </p:nvPr>
        </p:nvSpPr>
        <p:spPr>
          <a:xfrm>
            <a:off x="3978600" y="1968000"/>
            <a:ext cx="3015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subTitle" idx="4"/>
          </p:nvPr>
        </p:nvSpPr>
        <p:spPr>
          <a:xfrm>
            <a:off x="3978600" y="2468600"/>
            <a:ext cx="30156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ubTitle" idx="5"/>
          </p:nvPr>
        </p:nvSpPr>
        <p:spPr>
          <a:xfrm>
            <a:off x="7008000" y="1968000"/>
            <a:ext cx="3015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6"/>
          </p:nvPr>
        </p:nvSpPr>
        <p:spPr>
          <a:xfrm>
            <a:off x="7008000" y="2468600"/>
            <a:ext cx="30156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subTitle" idx="7"/>
          </p:nvPr>
        </p:nvSpPr>
        <p:spPr>
          <a:xfrm>
            <a:off x="949200" y="3936267"/>
            <a:ext cx="3015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subTitle" idx="8"/>
          </p:nvPr>
        </p:nvSpPr>
        <p:spPr>
          <a:xfrm>
            <a:off x="949200" y="4436867"/>
            <a:ext cx="30156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subTitle" idx="9"/>
          </p:nvPr>
        </p:nvSpPr>
        <p:spPr>
          <a:xfrm>
            <a:off x="3978600" y="3936267"/>
            <a:ext cx="3015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subTitle" idx="13"/>
          </p:nvPr>
        </p:nvSpPr>
        <p:spPr>
          <a:xfrm>
            <a:off x="3978600" y="4436867"/>
            <a:ext cx="30156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ubTitle" idx="14"/>
          </p:nvPr>
        </p:nvSpPr>
        <p:spPr>
          <a:xfrm>
            <a:off x="7008000" y="3936267"/>
            <a:ext cx="3015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subTitle" idx="15"/>
          </p:nvPr>
        </p:nvSpPr>
        <p:spPr>
          <a:xfrm>
            <a:off x="7008000" y="4436867"/>
            <a:ext cx="3015600" cy="9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957067" y="510900"/>
            <a:ext cx="10277600" cy="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26"/>
          <p:cNvSpPr/>
          <p:nvPr/>
        </p:nvSpPr>
        <p:spPr>
          <a:xfrm>
            <a:off x="10570400" y="3428800"/>
            <a:ext cx="1621600" cy="34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26"/>
          <p:cNvSpPr/>
          <p:nvPr/>
        </p:nvSpPr>
        <p:spPr>
          <a:xfrm>
            <a:off x="10570400" y="0"/>
            <a:ext cx="1621600" cy="34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3293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51452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9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4" name="Google Shape;174;p27"/>
          <p:cNvSpPr txBox="1"/>
          <p:nvPr/>
        </p:nvSpPr>
        <p:spPr>
          <a:xfrm>
            <a:off x="950967" y="4647567"/>
            <a:ext cx="5274800" cy="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467" b="1">
                <a:solidFill>
                  <a:schemeClr val="accen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467" b="1">
                <a:solidFill>
                  <a:schemeClr val="accen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1467" b="1">
                <a:solidFill>
                  <a:schemeClr val="accen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7"/>
          <p:cNvSpPr/>
          <p:nvPr/>
        </p:nvSpPr>
        <p:spPr>
          <a:xfrm>
            <a:off x="8948800" y="3428800"/>
            <a:ext cx="1621600" cy="34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27"/>
          <p:cNvSpPr/>
          <p:nvPr/>
        </p:nvSpPr>
        <p:spPr>
          <a:xfrm>
            <a:off x="10570400" y="0"/>
            <a:ext cx="1621600" cy="34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89273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0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Font typeface="Barlow"/>
              <a:buChar char="○"/>
              <a:defRPr sz="1600"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950967" y="512064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9043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950967" y="512064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950967" y="3162233"/>
            <a:ext cx="3982800" cy="17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"/>
              <a:defRPr sz="1867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●"/>
              <a:defRPr sz="1600"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■"/>
              <a:defRPr sz="1600"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●"/>
              <a:defRPr sz="1600"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○"/>
              <a:defRPr sz="1600"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■"/>
              <a:defRPr sz="1600"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●"/>
              <a:defRPr sz="1600"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○"/>
              <a:defRPr sz="1600"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0043"/>
              </a:buClr>
              <a:buSzPts val="1400"/>
              <a:buFont typeface="Quicksand Medium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5283200" y="3162233"/>
            <a:ext cx="3982800" cy="17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"/>
              <a:defRPr sz="1867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●"/>
              <a:defRPr sz="1600"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■"/>
              <a:defRPr sz="1600"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●"/>
              <a:defRPr sz="1600"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○"/>
              <a:defRPr sz="1600"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■"/>
              <a:defRPr sz="1600"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●"/>
              <a:defRPr sz="1600"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○"/>
              <a:defRPr sz="1600"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0043"/>
              </a:buClr>
              <a:buSzPts val="1400"/>
              <a:buFont typeface="Quicksand Medium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950967" y="2567733"/>
            <a:ext cx="3982800" cy="6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5283200" y="2567733"/>
            <a:ext cx="3982800" cy="6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10027600" y="2734800"/>
            <a:ext cx="1621600" cy="34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/>
          <p:nvPr/>
        </p:nvSpPr>
        <p:spPr>
          <a:xfrm>
            <a:off x="8406000" y="0"/>
            <a:ext cx="1621600" cy="273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5103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957067" y="510900"/>
            <a:ext cx="10277600" cy="8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6"/>
          <p:cNvSpPr/>
          <p:nvPr/>
        </p:nvSpPr>
        <p:spPr>
          <a:xfrm rot="5400000">
            <a:off x="8937800" y="3603900"/>
            <a:ext cx="6096000" cy="41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9793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1542033" y="1787200"/>
            <a:ext cx="56428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1542033" y="2794800"/>
            <a:ext cx="5642800" cy="2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chemeClr val="accent2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Google Shape;35;p7"/>
          <p:cNvSpPr/>
          <p:nvPr/>
        </p:nvSpPr>
        <p:spPr>
          <a:xfrm>
            <a:off x="8976167" y="0"/>
            <a:ext cx="1621600" cy="34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7"/>
          <p:cNvSpPr/>
          <p:nvPr/>
        </p:nvSpPr>
        <p:spPr>
          <a:xfrm>
            <a:off x="10601767" y="3429000"/>
            <a:ext cx="1621600" cy="34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9350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950967" y="1560000"/>
            <a:ext cx="7377600" cy="37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866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75447F89-94BC-4B3B-8F32-A71C36711C5D}" type="slidenum">
              <a:rPr lang="cs-CZ" smtClean="0"/>
              <a:t>‹#›</a:t>
            </a:fld>
            <a:endParaRPr lang="cs-CZ"/>
          </a:p>
        </p:txBody>
      </p:sp>
      <p:sp>
        <p:nvSpPr>
          <p:cNvPr id="40" name="Google Shape;40;p8"/>
          <p:cNvSpPr/>
          <p:nvPr/>
        </p:nvSpPr>
        <p:spPr>
          <a:xfrm>
            <a:off x="8976167" y="0"/>
            <a:ext cx="1621600" cy="34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8"/>
          <p:cNvSpPr/>
          <p:nvPr/>
        </p:nvSpPr>
        <p:spPr>
          <a:xfrm>
            <a:off x="10601767" y="3429000"/>
            <a:ext cx="1621600" cy="17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713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951167" y="2969400"/>
            <a:ext cx="595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950967" y="4060500"/>
            <a:ext cx="5950000" cy="9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 idx="2" hasCustomPrompt="1"/>
          </p:nvPr>
        </p:nvSpPr>
        <p:spPr>
          <a:xfrm>
            <a:off x="951067" y="1683100"/>
            <a:ext cx="5950000" cy="1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6" name="Google Shape;46;p9"/>
          <p:cNvSpPr/>
          <p:nvPr/>
        </p:nvSpPr>
        <p:spPr>
          <a:xfrm>
            <a:off x="7027200" y="1306000"/>
            <a:ext cx="1621600" cy="212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9"/>
          <p:cNvSpPr/>
          <p:nvPr/>
        </p:nvSpPr>
        <p:spPr>
          <a:xfrm>
            <a:off x="8648800" y="3429200"/>
            <a:ext cx="1621600" cy="34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3647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950967" y="725433"/>
            <a:ext cx="5686400" cy="20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067" b="1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188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97624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66235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F695D-5DDB-468B-A022-E8D0B07959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Jednoduchý laser game systém</a:t>
            </a:r>
            <a:br>
              <a:rPr lang="cs-CZ" sz="4000" dirty="0"/>
            </a:br>
            <a:r>
              <a:rPr lang="cs-CZ" sz="4000" b="1" dirty="0"/>
              <a:t>Tomáš Linhart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FFBBB-BD5E-496D-9AD4-4E67536D9A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Vedoucí práce: Ing. Tomáš </a:t>
            </a:r>
            <a:r>
              <a:rPr lang="cs-CZ" dirty="0" err="1"/>
              <a:t>Mainzer</a:t>
            </a:r>
            <a:r>
              <a:rPr lang="cs-CZ" dirty="0"/>
              <a:t> Ph.D.</a:t>
            </a:r>
          </a:p>
        </p:txBody>
      </p:sp>
    </p:spTree>
    <p:extLst>
      <p:ext uri="{BB962C8B-B14F-4D97-AF65-F5344CB8AC3E}">
        <p14:creationId xmlns:p14="http://schemas.microsoft.com/office/powerpoint/2010/main" val="2981205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639CF1-44F4-4DC0-B2F6-D655D1CE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7066" y="714375"/>
            <a:ext cx="8244083" cy="549079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sz="1800" dirty="0"/>
              <a:t>Analýza stávajících řešení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sz="1800" dirty="0"/>
              <a:t>Návrh a implementace řešení pro hraní hry </a:t>
            </a:r>
            <a:r>
              <a:rPr lang="cs-CZ" sz="1800" dirty="0" err="1"/>
              <a:t>LaserGame</a:t>
            </a:r>
            <a:endParaRPr lang="cs-CZ" sz="1800" dirty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cs-CZ" sz="1800" dirty="0">
                <a:solidFill>
                  <a:schemeClr val="dk1"/>
                </a:solidFill>
              </a:rPr>
              <a:t>Libovolné místo hry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cs-CZ" sz="1800" dirty="0">
                <a:solidFill>
                  <a:schemeClr val="dk1"/>
                </a:solidFill>
              </a:rPr>
              <a:t>Hra ve venkovním prostředí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cs-CZ" sz="1800" dirty="0">
                <a:solidFill>
                  <a:schemeClr val="dk1"/>
                </a:solidFill>
              </a:rPr>
              <a:t>Terminál, Hardware, který používá hráč při hře a Server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sz="1800" dirty="0"/>
              <a:t>Přenos dat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cs-CZ" sz="1800" dirty="0">
                <a:solidFill>
                  <a:schemeClr val="dk1"/>
                </a:solidFill>
              </a:rPr>
              <a:t>Herní HW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cs-CZ" sz="1800" dirty="0">
                <a:solidFill>
                  <a:schemeClr val="dk1"/>
                </a:solidFill>
              </a:rPr>
              <a:t>Pomocí IR světla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cs-CZ" sz="1800" dirty="0">
                <a:solidFill>
                  <a:schemeClr val="dk1"/>
                </a:solidFill>
              </a:rPr>
              <a:t>Využití běžné mobilní sítě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cs-CZ" sz="1800" dirty="0">
                <a:solidFill>
                  <a:schemeClr val="dk1"/>
                </a:solidFill>
              </a:rPr>
              <a:t>Terminál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cs-CZ" sz="1800" dirty="0">
                <a:solidFill>
                  <a:schemeClr val="dk1"/>
                </a:solidFill>
              </a:rPr>
              <a:t>Libovolné připojení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sz="1800" dirty="0"/>
              <a:t>Uchování dat v relační databázi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endParaRPr lang="cs-CZ" dirty="0">
              <a:solidFill>
                <a:schemeClr val="dk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13265D-1B11-4C08-8763-91BFB6342A32}"/>
              </a:ext>
            </a:extLst>
          </p:cNvPr>
          <p:cNvSpPr txBox="1"/>
          <p:nvPr/>
        </p:nvSpPr>
        <p:spPr>
          <a:xfrm>
            <a:off x="0" y="643753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>
                <a:solidFill>
                  <a:schemeClr val="accent1"/>
                </a:solidFill>
                <a:latin typeface="Montserrat" panose="00000500000000000000" pitchFamily="2" charset="-18"/>
              </a:rPr>
              <a:t>1 / 5</a:t>
            </a:r>
          </a:p>
        </p:txBody>
      </p:sp>
    </p:spTree>
    <p:extLst>
      <p:ext uri="{BB962C8B-B14F-4D97-AF65-F5344CB8AC3E}">
        <p14:creationId xmlns:p14="http://schemas.microsoft.com/office/powerpoint/2010/main" val="131304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639CF1-44F4-4DC0-B2F6-D655D1CE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168" y="458126"/>
            <a:ext cx="9225158" cy="4530800"/>
          </a:xfrm>
        </p:spPr>
        <p:txBody>
          <a:bodyPr wrap="square" anchor="t">
            <a:noAutofit/>
          </a:bodyPr>
          <a:lstStyle/>
          <a:p>
            <a:pPr>
              <a:spcBef>
                <a:spcPts val="600"/>
              </a:spcBef>
            </a:pPr>
            <a:r>
              <a:rPr lang="cs-CZ" sz="1800" dirty="0"/>
              <a:t>HW</a:t>
            </a:r>
          </a:p>
          <a:p>
            <a:pPr lvl="1">
              <a:spcBef>
                <a:spcPts val="600"/>
              </a:spcBef>
            </a:pPr>
            <a:r>
              <a:rPr lang="cs-CZ" sz="1800" dirty="0">
                <a:solidFill>
                  <a:schemeClr val="dk1"/>
                </a:solidFill>
              </a:rPr>
              <a:t>Na úrovni </a:t>
            </a:r>
            <a:r>
              <a:rPr lang="cs-CZ" sz="1800" dirty="0" err="1">
                <a:solidFill>
                  <a:schemeClr val="dk1"/>
                </a:solidFill>
              </a:rPr>
              <a:t>proof-of-concept</a:t>
            </a:r>
            <a:r>
              <a:rPr lang="cs-CZ" sz="1800" dirty="0">
                <a:solidFill>
                  <a:schemeClr val="dk1"/>
                </a:solidFill>
              </a:rPr>
              <a:t>. </a:t>
            </a:r>
          </a:p>
          <a:p>
            <a:pPr lvl="1">
              <a:spcBef>
                <a:spcPts val="600"/>
              </a:spcBef>
            </a:pPr>
            <a:r>
              <a:rPr lang="cs-CZ" sz="1800" dirty="0">
                <a:solidFill>
                  <a:schemeClr val="dk1"/>
                </a:solidFill>
              </a:rPr>
              <a:t>V produkci vesta, kterou má hráč oblečenou.</a:t>
            </a:r>
          </a:p>
          <a:p>
            <a:pPr lvl="1">
              <a:spcBef>
                <a:spcPts val="600"/>
              </a:spcBef>
            </a:pPr>
            <a:r>
              <a:rPr lang="cs-CZ" sz="1800" dirty="0">
                <a:solidFill>
                  <a:schemeClr val="dk1"/>
                </a:solidFill>
              </a:rPr>
              <a:t>Rozděleno na moduly – modul pro střelbu, modul pro detekci zásahu a hlavní modul</a:t>
            </a:r>
          </a:p>
          <a:p>
            <a:pPr lvl="2">
              <a:spcBef>
                <a:spcPts val="600"/>
              </a:spcBef>
            </a:pPr>
            <a:r>
              <a:rPr lang="cs-CZ" sz="1800" dirty="0">
                <a:solidFill>
                  <a:schemeClr val="dk1"/>
                </a:solidFill>
              </a:rPr>
              <a:t>Lepší </a:t>
            </a:r>
            <a:r>
              <a:rPr lang="cs-CZ" sz="1800" dirty="0" err="1">
                <a:solidFill>
                  <a:schemeClr val="dk1"/>
                </a:solidFill>
              </a:rPr>
              <a:t>servisovatelnost</a:t>
            </a:r>
            <a:r>
              <a:rPr lang="cs-CZ" sz="1800" dirty="0">
                <a:solidFill>
                  <a:schemeClr val="dk1"/>
                </a:solidFill>
              </a:rPr>
              <a:t>, ale vyšší cena a režie </a:t>
            </a:r>
            <a:br>
              <a:rPr lang="cs-CZ" sz="1800" dirty="0">
                <a:solidFill>
                  <a:schemeClr val="dk1"/>
                </a:solidFill>
              </a:rPr>
            </a:br>
            <a:r>
              <a:rPr lang="cs-CZ" sz="1800" dirty="0">
                <a:solidFill>
                  <a:schemeClr val="dk1"/>
                </a:solidFill>
              </a:rPr>
              <a:t>komunikace</a:t>
            </a:r>
          </a:p>
          <a:p>
            <a:pPr lvl="2">
              <a:spcBef>
                <a:spcPts val="600"/>
              </a:spcBef>
            </a:pPr>
            <a:r>
              <a:rPr lang="cs-CZ" sz="1800" dirty="0">
                <a:solidFill>
                  <a:schemeClr val="dk1"/>
                </a:solidFill>
              </a:rPr>
              <a:t>Komunikace mezi moduly – Přerušení a I2C sběrnice</a:t>
            </a:r>
          </a:p>
          <a:p>
            <a:pPr lvl="2">
              <a:spcBef>
                <a:spcPts val="600"/>
              </a:spcBef>
            </a:pPr>
            <a:r>
              <a:rPr lang="cs-CZ" sz="1800" dirty="0">
                <a:solidFill>
                  <a:schemeClr val="dk1"/>
                </a:solidFill>
              </a:rPr>
              <a:t>Hlavní modul – Master na I2C sběrnici, sbírá </a:t>
            </a:r>
            <a:br>
              <a:rPr lang="cs-CZ" sz="1800" dirty="0">
                <a:solidFill>
                  <a:schemeClr val="dk1"/>
                </a:solidFill>
              </a:rPr>
            </a:br>
            <a:r>
              <a:rPr lang="cs-CZ" sz="1800" dirty="0">
                <a:solidFill>
                  <a:schemeClr val="dk1"/>
                </a:solidFill>
              </a:rPr>
              <a:t>a předává data, komunikuje se serverem, řídí hru, </a:t>
            </a:r>
            <a:br>
              <a:rPr lang="cs-CZ" sz="1800" dirty="0">
                <a:solidFill>
                  <a:schemeClr val="dk1"/>
                </a:solidFill>
              </a:rPr>
            </a:br>
            <a:r>
              <a:rPr lang="cs-CZ" sz="1800" dirty="0">
                <a:solidFill>
                  <a:schemeClr val="dk1"/>
                </a:solidFill>
              </a:rPr>
              <a:t>udržuje informace o hře a stavu hráče, </a:t>
            </a:r>
            <a:br>
              <a:rPr lang="cs-CZ" sz="1800" dirty="0">
                <a:solidFill>
                  <a:schemeClr val="dk1"/>
                </a:solidFill>
              </a:rPr>
            </a:br>
            <a:r>
              <a:rPr lang="cs-CZ" sz="1800" dirty="0">
                <a:solidFill>
                  <a:schemeClr val="dk1"/>
                </a:solidFill>
              </a:rPr>
              <a:t>sbírá informace o pozici hráče</a:t>
            </a:r>
          </a:p>
          <a:p>
            <a:pPr lvl="1">
              <a:spcBef>
                <a:spcPts val="600"/>
              </a:spcBef>
            </a:pPr>
            <a:r>
              <a:rPr lang="cs-CZ" sz="1800" dirty="0">
                <a:solidFill>
                  <a:schemeClr val="dk1"/>
                </a:solidFill>
              </a:rPr>
              <a:t>Rozhraní pro hráče – Displej, reproduktor, tlačítko </a:t>
            </a:r>
            <a:br>
              <a:rPr lang="cs-CZ" sz="1800" dirty="0">
                <a:solidFill>
                  <a:schemeClr val="dk1"/>
                </a:solidFill>
              </a:rPr>
            </a:br>
            <a:r>
              <a:rPr lang="cs-CZ" sz="1800" dirty="0">
                <a:solidFill>
                  <a:schemeClr val="dk1"/>
                </a:solidFill>
              </a:rPr>
              <a:t>pro střelbu a přebití zásobníku</a:t>
            </a:r>
          </a:p>
          <a:p>
            <a:pPr lvl="1">
              <a:spcBef>
                <a:spcPts val="600"/>
              </a:spcBef>
            </a:pPr>
            <a:r>
              <a:rPr lang="cs-CZ" sz="1800" dirty="0">
                <a:solidFill>
                  <a:schemeClr val="dk1"/>
                </a:solidFill>
              </a:rPr>
              <a:t>Firmware v jazyce C </a:t>
            </a:r>
          </a:p>
        </p:txBody>
      </p:sp>
      <p:pic>
        <p:nvPicPr>
          <p:cNvPr id="3" name="Picture 2" descr="A picture containing green&#10;&#10;Description automatically generated">
            <a:extLst>
              <a:ext uri="{FF2B5EF4-FFF2-40B4-BE49-F238E27FC236}">
                <a16:creationId xmlns:a16="http://schemas.microsoft.com/office/drawing/2014/main" id="{DE17DA54-F2D3-4B06-8BD6-5D06CB3E8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191" y="2315159"/>
            <a:ext cx="2751641" cy="40030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26D420-FF0C-45BA-82F3-648973214692}"/>
              </a:ext>
            </a:extLst>
          </p:cNvPr>
          <p:cNvSpPr txBox="1"/>
          <p:nvPr/>
        </p:nvSpPr>
        <p:spPr>
          <a:xfrm>
            <a:off x="0" y="643753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>
                <a:solidFill>
                  <a:schemeClr val="accent1"/>
                </a:solidFill>
                <a:latin typeface="Montserrat" panose="00000500000000000000" pitchFamily="2" charset="-18"/>
              </a:rPr>
              <a:t>2 / 5</a:t>
            </a:r>
          </a:p>
        </p:txBody>
      </p:sp>
    </p:spTree>
    <p:extLst>
      <p:ext uri="{BB962C8B-B14F-4D97-AF65-F5344CB8AC3E}">
        <p14:creationId xmlns:p14="http://schemas.microsoft.com/office/powerpoint/2010/main" val="1825862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639CF1-44F4-4DC0-B2F6-D655D1CE9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0" y="438150"/>
            <a:ext cx="8467725" cy="56769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sz="1800" dirty="0"/>
              <a:t>Server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cs-CZ" sz="1800" dirty="0">
                <a:solidFill>
                  <a:schemeClr val="dk1"/>
                </a:solidFill>
              </a:rPr>
              <a:t>Slouží pro zpracování žádostí a předávání a ukládání dat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cs-CZ" sz="1800" dirty="0">
                <a:solidFill>
                  <a:schemeClr val="dk1"/>
                </a:solidFill>
              </a:rPr>
              <a:t>REST API Server – </a:t>
            </a:r>
            <a:r>
              <a:rPr lang="cs-CZ" sz="1800" dirty="0" err="1">
                <a:solidFill>
                  <a:schemeClr val="dk1"/>
                </a:solidFill>
              </a:rPr>
              <a:t>Spring</a:t>
            </a:r>
            <a:r>
              <a:rPr lang="cs-CZ" sz="1800" dirty="0">
                <a:solidFill>
                  <a:schemeClr val="dk1"/>
                </a:solidFill>
              </a:rPr>
              <a:t> </a:t>
            </a:r>
            <a:r>
              <a:rPr lang="cs-CZ" sz="1800" dirty="0" err="1">
                <a:solidFill>
                  <a:schemeClr val="dk1"/>
                </a:solidFill>
              </a:rPr>
              <a:t>Boot</a:t>
            </a:r>
            <a:endParaRPr lang="cs-CZ" sz="1800" dirty="0">
              <a:solidFill>
                <a:schemeClr val="dk1"/>
              </a:solidFill>
            </a:endParaRP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cs-CZ" sz="1800" dirty="0">
                <a:solidFill>
                  <a:schemeClr val="dk1"/>
                </a:solidFill>
              </a:rPr>
              <a:t>Generování rozhraní pomocí </a:t>
            </a:r>
            <a:r>
              <a:rPr lang="cs-CZ" sz="1800" dirty="0" err="1">
                <a:solidFill>
                  <a:schemeClr val="dk1"/>
                </a:solidFill>
              </a:rPr>
              <a:t>OpenAPI</a:t>
            </a:r>
            <a:endParaRPr lang="cs-CZ" sz="1800" dirty="0">
              <a:solidFill>
                <a:schemeClr val="dk1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cs-CZ" sz="1800" dirty="0" err="1">
                <a:solidFill>
                  <a:schemeClr val="dk1"/>
                </a:solidFill>
              </a:rPr>
              <a:t>Socket</a:t>
            </a:r>
            <a:r>
              <a:rPr lang="cs-CZ" sz="1800" dirty="0">
                <a:solidFill>
                  <a:schemeClr val="dk1"/>
                </a:solidFill>
              </a:rPr>
              <a:t> Server – Implementace standardního </a:t>
            </a:r>
            <a:r>
              <a:rPr lang="cs-CZ" sz="1800" dirty="0" err="1">
                <a:solidFill>
                  <a:schemeClr val="dk1"/>
                </a:solidFill>
              </a:rPr>
              <a:t>java.net.Socket</a:t>
            </a:r>
            <a:endParaRPr lang="cs-CZ" sz="1800" dirty="0">
              <a:solidFill>
                <a:schemeClr val="dk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sz="1800" dirty="0"/>
              <a:t>Terminál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cs-CZ" sz="1800" dirty="0">
                <a:solidFill>
                  <a:schemeClr val="dk1"/>
                </a:solidFill>
              </a:rPr>
              <a:t>Uživatelské rozhraní ve webovém prohlížeči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cs-CZ" sz="1800" dirty="0">
                <a:solidFill>
                  <a:schemeClr val="dk1"/>
                </a:solidFill>
              </a:rPr>
              <a:t>Slouží pro registraci vest, spuštění nových her, případně zobrazení uplynulých her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cs-CZ" sz="1800" dirty="0">
                <a:solidFill>
                  <a:schemeClr val="dk1"/>
                </a:solidFill>
              </a:rPr>
              <a:t>Jednotlivé stránky načítány asynchronně</a:t>
            </a:r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3D096DA-852F-44C0-BB13-7A7704786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9" y="4025839"/>
            <a:ext cx="4974771" cy="2394011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85669335-C7CD-4AD0-804A-57073419D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88" y="4025839"/>
            <a:ext cx="4893129" cy="23930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24CB02-A2EB-462F-8226-C57A89ABABF3}"/>
              </a:ext>
            </a:extLst>
          </p:cNvPr>
          <p:cNvSpPr txBox="1"/>
          <p:nvPr/>
        </p:nvSpPr>
        <p:spPr>
          <a:xfrm>
            <a:off x="0" y="643753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>
                <a:solidFill>
                  <a:schemeClr val="accent1"/>
                </a:solidFill>
                <a:latin typeface="Montserrat" panose="00000500000000000000" pitchFamily="2" charset="-18"/>
              </a:rPr>
              <a:t>3 / 5</a:t>
            </a:r>
          </a:p>
        </p:txBody>
      </p:sp>
    </p:spTree>
    <p:extLst>
      <p:ext uri="{BB962C8B-B14F-4D97-AF65-F5344CB8AC3E}">
        <p14:creationId xmlns:p14="http://schemas.microsoft.com/office/powerpoint/2010/main" val="348390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639CF1-44F4-4DC0-B2F6-D655D1CE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835" y="876989"/>
            <a:ext cx="9396608" cy="4530800"/>
          </a:xfrm>
        </p:spPr>
        <p:txBody>
          <a:bodyPr wrap="square" anchor="t">
            <a:normAutofit/>
          </a:bodyPr>
          <a:lstStyle/>
          <a:p>
            <a:pPr>
              <a:spcBef>
                <a:spcPts val="600"/>
              </a:spcBef>
            </a:pPr>
            <a:r>
              <a:rPr lang="cs-CZ" sz="1800" dirty="0"/>
              <a:t>Testování</a:t>
            </a:r>
          </a:p>
          <a:p>
            <a:pPr lvl="1">
              <a:spcBef>
                <a:spcPts val="600"/>
              </a:spcBef>
            </a:pPr>
            <a:r>
              <a:rPr lang="cs-CZ" sz="1800" dirty="0" err="1">
                <a:solidFill>
                  <a:schemeClr val="dk1"/>
                </a:solidFill>
              </a:rPr>
              <a:t>Jenkins</a:t>
            </a:r>
            <a:r>
              <a:rPr lang="cs-CZ" sz="1800" dirty="0">
                <a:solidFill>
                  <a:schemeClr val="dk1"/>
                </a:solidFill>
              </a:rPr>
              <a:t> – Automatické testování a sestavení</a:t>
            </a:r>
          </a:p>
          <a:p>
            <a:pPr lvl="1">
              <a:spcBef>
                <a:spcPts val="600"/>
              </a:spcBef>
            </a:pPr>
            <a:r>
              <a:rPr lang="cs-CZ" sz="1800" dirty="0">
                <a:solidFill>
                  <a:schemeClr val="dk1"/>
                </a:solidFill>
              </a:rPr>
              <a:t>Jednotkové testování - </a:t>
            </a:r>
            <a:r>
              <a:rPr lang="cs-CZ" sz="1800" dirty="0" err="1">
                <a:solidFill>
                  <a:schemeClr val="dk1"/>
                </a:solidFill>
              </a:rPr>
              <a:t>JUnit</a:t>
            </a:r>
            <a:endParaRPr lang="cs-CZ" sz="1800" dirty="0">
              <a:solidFill>
                <a:schemeClr val="dk1"/>
              </a:solidFill>
            </a:endParaRPr>
          </a:p>
          <a:p>
            <a:pPr lvl="1">
              <a:spcBef>
                <a:spcPts val="600"/>
              </a:spcBef>
            </a:pPr>
            <a:r>
              <a:rPr lang="cs-CZ" sz="1800" dirty="0">
                <a:solidFill>
                  <a:schemeClr val="dk1"/>
                </a:solidFill>
              </a:rPr>
              <a:t>Integrační testování – </a:t>
            </a:r>
            <a:r>
              <a:rPr lang="cs-CZ" sz="1800" dirty="0" err="1">
                <a:solidFill>
                  <a:schemeClr val="dk1"/>
                </a:solidFill>
              </a:rPr>
              <a:t>Junit</a:t>
            </a:r>
            <a:r>
              <a:rPr lang="cs-CZ" sz="1800" dirty="0">
                <a:solidFill>
                  <a:schemeClr val="dk1"/>
                </a:solidFill>
              </a:rPr>
              <a:t> + </a:t>
            </a:r>
            <a:r>
              <a:rPr lang="cs-CZ" sz="1800" dirty="0" err="1">
                <a:solidFill>
                  <a:schemeClr val="dk1"/>
                </a:solidFill>
              </a:rPr>
              <a:t>MockMVC</a:t>
            </a:r>
            <a:endParaRPr lang="cs-CZ" sz="1800" dirty="0">
              <a:solidFill>
                <a:schemeClr val="dk1"/>
              </a:solidFill>
            </a:endParaRPr>
          </a:p>
          <a:p>
            <a:pPr lvl="2">
              <a:spcBef>
                <a:spcPts val="600"/>
              </a:spcBef>
            </a:pPr>
            <a:r>
              <a:rPr lang="cs-CZ" sz="1800" dirty="0">
                <a:solidFill>
                  <a:schemeClr val="dk1"/>
                </a:solidFill>
              </a:rPr>
              <a:t>Testuje větší celek</a:t>
            </a:r>
          </a:p>
          <a:p>
            <a:pPr lvl="3">
              <a:spcBef>
                <a:spcPts val="600"/>
              </a:spcBef>
            </a:pPr>
            <a:r>
              <a:rPr lang="cs-CZ" sz="1800" dirty="0">
                <a:solidFill>
                  <a:schemeClr val="dk1"/>
                </a:solidFill>
              </a:rPr>
              <a:t>Jednotlivá volání REST API</a:t>
            </a:r>
          </a:p>
          <a:p>
            <a:pPr lvl="3">
              <a:spcBef>
                <a:spcPts val="600"/>
              </a:spcBef>
            </a:pPr>
            <a:r>
              <a:rPr lang="cs-CZ" sz="1800" dirty="0">
                <a:solidFill>
                  <a:schemeClr val="dk1"/>
                </a:solidFill>
              </a:rPr>
              <a:t>Příjem a odesílání </a:t>
            </a:r>
            <a:r>
              <a:rPr lang="cs-CZ" sz="1800" dirty="0" err="1">
                <a:solidFill>
                  <a:schemeClr val="dk1"/>
                </a:solidFill>
              </a:rPr>
              <a:t>Socket</a:t>
            </a:r>
            <a:r>
              <a:rPr lang="cs-CZ" sz="1800" dirty="0">
                <a:solidFill>
                  <a:schemeClr val="dk1"/>
                </a:solidFill>
              </a:rPr>
              <a:t> zpráv</a:t>
            </a:r>
          </a:p>
          <a:p>
            <a:pPr lvl="3">
              <a:spcBef>
                <a:spcPts val="600"/>
              </a:spcBef>
            </a:pPr>
            <a:r>
              <a:rPr lang="cs-CZ" sz="1800" dirty="0">
                <a:solidFill>
                  <a:schemeClr val="dk1"/>
                </a:solidFill>
              </a:rPr>
              <a:t>Herní logika</a:t>
            </a:r>
          </a:p>
          <a:p>
            <a:pPr lvl="2">
              <a:spcBef>
                <a:spcPts val="600"/>
              </a:spcBef>
            </a:pPr>
            <a:r>
              <a:rPr lang="cs-CZ" sz="1800" dirty="0">
                <a:solidFill>
                  <a:schemeClr val="dk1"/>
                </a:solidFill>
              </a:rPr>
              <a:t>Happy-</a:t>
            </a:r>
            <a:r>
              <a:rPr lang="cs-CZ" sz="1800" dirty="0" err="1">
                <a:solidFill>
                  <a:schemeClr val="dk1"/>
                </a:solidFill>
              </a:rPr>
              <a:t>day</a:t>
            </a:r>
            <a:r>
              <a:rPr lang="cs-CZ" sz="1800" dirty="0">
                <a:solidFill>
                  <a:schemeClr val="dk1"/>
                </a:solidFill>
              </a:rPr>
              <a:t> scénář</a:t>
            </a:r>
          </a:p>
          <a:p>
            <a:pPr lvl="1">
              <a:spcBef>
                <a:spcPts val="600"/>
              </a:spcBef>
            </a:pPr>
            <a:r>
              <a:rPr lang="cs-CZ" sz="1800" dirty="0">
                <a:solidFill>
                  <a:schemeClr val="dk1"/>
                </a:solidFill>
              </a:rPr>
              <a:t>Testování na reálném scénáři</a:t>
            </a:r>
          </a:p>
          <a:p>
            <a:pPr lvl="2">
              <a:spcBef>
                <a:spcPts val="600"/>
              </a:spcBef>
            </a:pPr>
            <a:r>
              <a:rPr lang="cs-CZ" sz="1800" dirty="0">
                <a:solidFill>
                  <a:schemeClr val="dk1"/>
                </a:solidFill>
              </a:rPr>
              <a:t>Otestování terminálu, funkce GPS senzoru, střelby a detekce zásahů, ověření maximálního dostřelu (48 metrů)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0627517-1F2D-4ABF-91BA-E225C9DFC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854" y="270918"/>
            <a:ext cx="5172874" cy="26029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4AE5F2-4AA1-41AE-A4E5-CDACA125879E}"/>
              </a:ext>
            </a:extLst>
          </p:cNvPr>
          <p:cNvSpPr txBox="1"/>
          <p:nvPr/>
        </p:nvSpPr>
        <p:spPr>
          <a:xfrm>
            <a:off x="0" y="643753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>
                <a:solidFill>
                  <a:schemeClr val="accent1"/>
                </a:solidFill>
                <a:latin typeface="Montserrat" panose="00000500000000000000" pitchFamily="2" charset="-18"/>
              </a:rPr>
              <a:t>4 / 5</a:t>
            </a:r>
          </a:p>
        </p:txBody>
      </p:sp>
    </p:spTree>
    <p:extLst>
      <p:ext uri="{BB962C8B-B14F-4D97-AF65-F5344CB8AC3E}">
        <p14:creationId xmlns:p14="http://schemas.microsoft.com/office/powerpoint/2010/main" val="38786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011EF4-5D9A-46EE-96C4-BA0E35CE5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274" y="457200"/>
            <a:ext cx="8143875" cy="5905500"/>
          </a:xfrm>
        </p:spPr>
        <p:txBody>
          <a:bodyPr/>
          <a:lstStyle/>
          <a:p>
            <a:r>
              <a:rPr lang="cs-CZ" sz="1800" dirty="0"/>
              <a:t>Prozkoumání existujících řešení</a:t>
            </a:r>
          </a:p>
          <a:p>
            <a:r>
              <a:rPr lang="cs-CZ" sz="1800" dirty="0"/>
              <a:t>Návrh a implementace HW řešení a odpovídajícího firmware</a:t>
            </a:r>
          </a:p>
          <a:p>
            <a:pPr lvl="1"/>
            <a:r>
              <a:rPr lang="cs-CZ" sz="1800" dirty="0">
                <a:solidFill>
                  <a:schemeClr val="accent2"/>
                </a:solidFill>
              </a:rPr>
              <a:t>Rozdělení na moduly</a:t>
            </a:r>
          </a:p>
          <a:p>
            <a:r>
              <a:rPr lang="cs-CZ" sz="1800" dirty="0"/>
              <a:t>Návrh a implementace serveru a terminálu pro správu her</a:t>
            </a:r>
          </a:p>
          <a:p>
            <a:pPr lvl="1"/>
            <a:r>
              <a:rPr lang="cs-CZ" sz="1800" dirty="0" err="1">
                <a:solidFill>
                  <a:schemeClr val="accent2"/>
                </a:solidFill>
              </a:rPr>
              <a:t>OpenAPI</a:t>
            </a:r>
            <a:endParaRPr lang="cs-CZ" sz="1800" dirty="0">
              <a:solidFill>
                <a:schemeClr val="accent2"/>
              </a:solidFill>
            </a:endParaRPr>
          </a:p>
          <a:p>
            <a:r>
              <a:rPr lang="cs-CZ" sz="1800" dirty="0"/>
              <a:t>Testování</a:t>
            </a:r>
          </a:p>
          <a:p>
            <a:endParaRPr lang="cs-CZ" sz="1800" dirty="0"/>
          </a:p>
        </p:txBody>
      </p:sp>
      <p:pic>
        <p:nvPicPr>
          <p:cNvPr id="6" name="Picture 5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D81CF36D-77AD-4825-9BBC-F30B41B06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4" y="4581092"/>
            <a:ext cx="5317671" cy="2010208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41DE478-F83F-416C-B69C-742A9BA42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614" y="4581092"/>
            <a:ext cx="4561284" cy="2235504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C23BE74-56A7-49F5-942F-036F15FB8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4" y="2377173"/>
            <a:ext cx="4207935" cy="20655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BB701C-CF03-4E01-8487-12A21622F8CB}"/>
              </a:ext>
            </a:extLst>
          </p:cNvPr>
          <p:cNvSpPr txBox="1"/>
          <p:nvPr/>
        </p:nvSpPr>
        <p:spPr>
          <a:xfrm>
            <a:off x="0" y="643753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>
                <a:solidFill>
                  <a:schemeClr val="accent1"/>
                </a:solidFill>
                <a:latin typeface="Montserrat" panose="00000500000000000000" pitchFamily="2" charset="-18"/>
              </a:rPr>
              <a:t>5 / 5</a:t>
            </a:r>
          </a:p>
        </p:txBody>
      </p:sp>
    </p:spTree>
    <p:extLst>
      <p:ext uri="{BB962C8B-B14F-4D97-AF65-F5344CB8AC3E}">
        <p14:creationId xmlns:p14="http://schemas.microsoft.com/office/powerpoint/2010/main" val="2518710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00728-79E2-4736-B066-6019B8C14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67" y="1882867"/>
            <a:ext cx="10290000" cy="2210000"/>
          </a:xfrm>
        </p:spPr>
        <p:txBody>
          <a:bodyPr wrap="square" anchor="b">
            <a:normAutofit/>
          </a:bodyPr>
          <a:lstStyle/>
          <a:p>
            <a:pPr marL="186262" indent="0">
              <a:lnSpc>
                <a:spcPct val="90000"/>
              </a:lnSpc>
              <a:spcBef>
                <a:spcPts val="600"/>
              </a:spcBef>
            </a:pPr>
            <a:r>
              <a:rPr lang="cs-CZ" sz="6700"/>
              <a:t>Děkuji vám za pozornost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973E372-B037-A80F-0E38-895029172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1200" y="4092833"/>
            <a:ext cx="10290000" cy="88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94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639CF1-44F4-4DC0-B2F6-D655D1CE9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0967" y="733425"/>
            <a:ext cx="10290000" cy="5358408"/>
          </a:xfrm>
        </p:spPr>
        <p:txBody>
          <a:bodyPr/>
          <a:lstStyle/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cs-CZ" i="1" dirty="0"/>
              <a:t>Knihovna GPS pro A9G je známá svou chybovostí (např. tzv. </a:t>
            </a:r>
            <a:r>
              <a:rPr lang="cs-CZ" i="1" dirty="0" err="1"/>
              <a:t>dead-lock</a:t>
            </a:r>
            <a:r>
              <a:rPr lang="cs-CZ" i="1" dirty="0"/>
              <a:t> při příjmu dat z GPS modulu). Vyskytly se během testování nějaké problémy?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Během testování jsem nezaznamenal žádné </a:t>
            </a:r>
            <a:r>
              <a:rPr lang="cs-CZ" dirty="0" err="1"/>
              <a:t>dead-locky</a:t>
            </a:r>
            <a:endParaRPr lang="cs-CZ" dirty="0"/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Došlo ovšem k několika chybným měřením, kdy v některých případech byla odchylka až 10 kilometrů.</a:t>
            </a:r>
          </a:p>
          <a:p>
            <a:pPr>
              <a:spcBef>
                <a:spcPts val="2400"/>
              </a:spcBef>
              <a:buFont typeface="+mj-lt"/>
              <a:buAutoNum type="arabicPeriod"/>
            </a:pPr>
            <a:r>
              <a:rPr lang="cs-CZ" i="1" dirty="0"/>
              <a:t>V odstavci 9.1.4 je uvedeno „Vliv rušení na sběrnici by vzhledem k typu použitého kabelu měl být minimální“. Proč by tomu tak mělo být a jaké obecné metody lze použít pro potlačení silných rušení?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Vliv rušení je minimální, jelikož použitý kabel je specifikace CAT6 a ta přímo určuje vlastnosti kabelu, aby více odolával rušení (Vnitřní jádro, silnější drát, páry vodičů jsou více kroucené)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Dále by bylo možné použít kabel se stíněním, které je nutné uzemnit.</a:t>
            </a:r>
          </a:p>
        </p:txBody>
      </p:sp>
    </p:spTree>
    <p:extLst>
      <p:ext uri="{BB962C8B-B14F-4D97-AF65-F5344CB8AC3E}">
        <p14:creationId xmlns:p14="http://schemas.microsoft.com/office/powerpoint/2010/main" val="473108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639CF1-44F4-4DC0-B2F6-D655D1CE9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0967" y="733425"/>
            <a:ext cx="10290000" cy="5358408"/>
          </a:xfrm>
        </p:spPr>
        <p:txBody>
          <a:bodyPr/>
          <a:lstStyle/>
          <a:p>
            <a:pPr>
              <a:spcBef>
                <a:spcPts val="2400"/>
              </a:spcBef>
              <a:buFont typeface="+mj-lt"/>
              <a:buAutoNum type="arabicPeriod" startAt="3"/>
            </a:pPr>
            <a:r>
              <a:rPr lang="cs-CZ" i="1" dirty="0"/>
              <a:t>Jak LED dioda s vyzařovacím úhlem 10° osvítí čočku o průměru 5cm vzdálenou 15cm od diody tak, aby byla rovnoměrně osvětlena a nebyl lokálně (např. ve středu čočky) překročen mezní plošný výkon? Jinými slovy, je délka tubusu 15cm dostatečná pro výpočet v kapitole 5.2?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Předpokládá se, že LED dioda vyzařuje světlo v celém vyzařovacím úhlu rovnoměrně. Umístění diody do ohniskové vzdálenosti čočky (15cm) zajistí vytvoření kolimovaného paprsku, ve kterém je světlo také vyzařováno rovnoměrně.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Ideální vzdálenost čočky od LED diody je cca 142mm.</a:t>
            </a:r>
          </a:p>
        </p:txBody>
      </p:sp>
    </p:spTree>
    <p:extLst>
      <p:ext uri="{BB962C8B-B14F-4D97-AF65-F5344CB8AC3E}">
        <p14:creationId xmlns:p14="http://schemas.microsoft.com/office/powerpoint/2010/main" val="80081148"/>
      </p:ext>
    </p:extLst>
  </p:cSld>
  <p:clrMapOvr>
    <a:masterClrMapping/>
  </p:clrMapOvr>
</p:sld>
</file>

<file path=ppt/theme/theme1.xml><?xml version="1.0" encoding="utf-8"?>
<a:theme xmlns:a="http://schemas.openxmlformats.org/drawingml/2006/main" name="Management Consulting Toolkit by Slidesgo">
  <a:themeElements>
    <a:clrScheme name="Simple Light">
      <a:dk1>
        <a:srgbClr val="000000"/>
      </a:dk1>
      <a:lt1>
        <a:srgbClr val="FFFFFF"/>
      </a:lt1>
      <a:dk2>
        <a:srgbClr val="4A8CFF"/>
      </a:dk2>
      <a:lt2>
        <a:srgbClr val="EFEFEF"/>
      </a:lt2>
      <a:accent1>
        <a:srgbClr val="003BA3"/>
      </a:accent1>
      <a:accent2>
        <a:srgbClr val="000000"/>
      </a:accent2>
      <a:accent3>
        <a:srgbClr val="4A8CFF"/>
      </a:accent3>
      <a:accent4>
        <a:srgbClr val="EFEFEF"/>
      </a:accent4>
      <a:accent5>
        <a:srgbClr val="003BA3"/>
      </a:accent5>
      <a:accent6>
        <a:srgbClr val="000000"/>
      </a:accent6>
      <a:hlink>
        <a:srgbClr val="003BA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Management Consulting Toolkit by Slidesgo</Template>
  <TotalTime>2464</TotalTime>
  <Words>556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Barlow</vt:lpstr>
      <vt:lpstr>Didact Gothic</vt:lpstr>
      <vt:lpstr>Fira Sans Extra Condensed Medium</vt:lpstr>
      <vt:lpstr>Inter</vt:lpstr>
      <vt:lpstr>Montserrat</vt:lpstr>
      <vt:lpstr>Montserrat SemiBold</vt:lpstr>
      <vt:lpstr>Proxima Nova</vt:lpstr>
      <vt:lpstr>Proxima Nova Semibold</vt:lpstr>
      <vt:lpstr>Quicksand Medium</vt:lpstr>
      <vt:lpstr>Management Consulting Toolkit by Slidesgo</vt:lpstr>
      <vt:lpstr>Slidesgo Final Pages</vt:lpstr>
      <vt:lpstr>Jednoduchý laser game systém Tomáš Linhart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Děkuji vám za pozornost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Jednoduchý laser game systém Tomáš Linhart</dc:title>
  <dc:creator>Tomáš Linhart</dc:creator>
  <cp:lastModifiedBy>Tomáš Linhart</cp:lastModifiedBy>
  <cp:revision>9</cp:revision>
  <dcterms:created xsi:type="dcterms:W3CDTF">2022-06-12T13:32:25Z</dcterms:created>
  <dcterms:modified xsi:type="dcterms:W3CDTF">2022-06-14T06:37:20Z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789bb36-9bbc-4b7d-ba0b-e32e923244cb_Enabled">
    <vt:lpwstr>true</vt:lpwstr>
  </property>
  <property fmtid="{D5CDD505-2E9C-101B-9397-08002B2CF9AE}" pid="3" name="MSIP_Label_a789bb36-9bbc-4b7d-ba0b-e32e923244cb_SetDate">
    <vt:lpwstr>2022-06-12T13:32:25Z</vt:lpwstr>
  </property>
  <property fmtid="{D5CDD505-2E9C-101B-9397-08002B2CF9AE}" pid="4" name="MSIP_Label_a789bb36-9bbc-4b7d-ba0b-e32e923244cb_Method">
    <vt:lpwstr>Standard</vt:lpwstr>
  </property>
  <property fmtid="{D5CDD505-2E9C-101B-9397-08002B2CF9AE}" pid="5" name="MSIP_Label_a789bb36-9bbc-4b7d-ba0b-e32e923244cb_Name">
    <vt:lpwstr>a789bb36-9bbc-4b7d-ba0b-e32e923244cb</vt:lpwstr>
  </property>
  <property fmtid="{D5CDD505-2E9C-101B-9397-08002B2CF9AE}" pid="6" name="MSIP_Label_a789bb36-9bbc-4b7d-ba0b-e32e923244cb_SiteId">
    <vt:lpwstr>b3811028-ce6e-4b01-bcb0-db419328ffc5</vt:lpwstr>
  </property>
  <property fmtid="{D5CDD505-2E9C-101B-9397-08002B2CF9AE}" pid="7" name="MSIP_Label_a789bb36-9bbc-4b7d-ba0b-e32e923244cb_ActionId">
    <vt:lpwstr>0baf4026-75ed-485a-8ce9-bc93cba63355</vt:lpwstr>
  </property>
  <property fmtid="{D5CDD505-2E9C-101B-9397-08002B2CF9AE}" pid="8" name="MSIP_Label_a789bb36-9bbc-4b7d-ba0b-e32e923244cb_ContentBits">
    <vt:lpwstr>0</vt:lpwstr>
  </property>
</Properties>
</file>